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60" r:id="rId3"/>
    <p:sldId id="257" r:id="rId4"/>
    <p:sldId id="272" r:id="rId5"/>
    <p:sldId id="265" r:id="rId6"/>
    <p:sldId id="274" r:id="rId7"/>
    <p:sldId id="275" r:id="rId8"/>
    <p:sldId id="278" r:id="rId9"/>
    <p:sldId id="276" r:id="rId10"/>
    <p:sldId id="273" r:id="rId11"/>
    <p:sldId id="277" r:id="rId12"/>
    <p:sldId id="262" r:id="rId13"/>
    <p:sldId id="267" r:id="rId14"/>
    <p:sldId id="268" r:id="rId15"/>
    <p:sldId id="269" r:id="rId16"/>
    <p:sldId id="259" r:id="rId17"/>
    <p:sldId id="266" r:id="rId18"/>
    <p:sldId id="261" r:id="rId19"/>
    <p:sldId id="270" r:id="rId20"/>
    <p:sldId id="271" r:id="rId21"/>
    <p:sldId id="279" r:id="rId22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1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3A87C-B035-4B8A-AAF2-7A2A24A5B311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1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1601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C9003-EE64-4269-A30B-91569A3D7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67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709F-3C47-416C-9CA0-2FE440F10488}" type="datetime1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288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D79C-3243-4C69-BE8B-E93C7649447F}" type="datetime1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053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6A9E-6B2E-4093-879E-FAD31409C008}" type="datetime1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894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42C2-8787-45CD-B649-66EA945C1587}" type="datetime1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570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6A90-FE57-4A49-82D3-3CEE28A95409}" type="datetime1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830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67FB-09AB-41C4-AE00-E8B77B654E39}" type="datetime1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185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1DCAB-BF93-49C9-97D4-38F45255411E}" type="datetime1">
              <a:rPr lang="ru-RU" smtClean="0"/>
              <a:t>15.02.2024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38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6747-489D-4663-B09B-49A9E459C8E8}" type="datetime1">
              <a:rPr lang="ru-RU" smtClean="0"/>
              <a:t>15.02.2024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68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8EE21-2460-4F5F-A3C5-8D75EBC88DFC}" type="datetime1">
              <a:rPr lang="ru-RU" smtClean="0"/>
              <a:t>15.02.2024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932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C178-F0FD-41C4-96D1-88B4065BF554}" type="datetime1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598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4D255-6EDC-4180-8CA2-5C051748309A}" type="datetime1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57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871D9-F97B-4E20-A75F-280393C91A9C}" type="datetime1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E423D-813F-44CC-A334-B1B93CDB4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15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ФУ им. В. И. Вернадского, ВУЗ, просп. Академика Вернадского, 4,  Симферополь — Яндекс Кар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064" y="1"/>
            <a:ext cx="3471937" cy="2169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36847" y="339474"/>
            <a:ext cx="6678863" cy="10621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Селекционно-семеноводческий центр </a:t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субтропических плодовых культур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3155331"/>
            <a:ext cx="12191999" cy="806122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Федеральное государственное автономное образовательное учреждение высшего образования 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«Крымский федеральный университет  имени В.И. Вернадского»</a:t>
            </a:r>
          </a:p>
          <a:p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Крым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05664" y="5715119"/>
            <a:ext cx="9144000" cy="69147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 smtClean="0">
                <a:solidFill>
                  <a:srgbClr val="002060"/>
                </a:solidFill>
                <a:latin typeface="+mj-lt"/>
              </a:rPr>
              <a:t>ДОКЛАДЧИКИ:</a:t>
            </a:r>
            <a:r>
              <a:rPr lang="ru-RU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Дятел Виталий Николаевич, 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проректор по инновационному и региональному </a:t>
            </a:r>
            <a:r>
              <a:rPr lang="ru-RU" dirty="0" smtClean="0">
                <a:solidFill>
                  <a:srgbClr val="002060"/>
                </a:solidFill>
                <a:latin typeface="+mj-lt"/>
              </a:rPr>
              <a:t>развитию</a:t>
            </a:r>
          </a:p>
          <a:p>
            <a:pPr algn="l"/>
            <a:r>
              <a:rPr lang="ru-RU" dirty="0" smtClean="0">
                <a:solidFill>
                  <a:srgbClr val="002060"/>
                </a:solidFill>
                <a:latin typeface="+mj-lt"/>
              </a:rPr>
              <a:t>                            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Ермолин Дмитрий Владимирович, </a:t>
            </a:r>
            <a:r>
              <a:rPr lang="ru-RU" dirty="0" smtClean="0">
                <a:solidFill>
                  <a:srgbClr val="002060"/>
                </a:solidFill>
                <a:latin typeface="+mj-lt"/>
              </a:rPr>
              <a:t>директор </a:t>
            </a:r>
            <a:r>
              <a:rPr lang="ru-RU" dirty="0" err="1" smtClean="0">
                <a:solidFill>
                  <a:srgbClr val="002060"/>
                </a:solidFill>
                <a:latin typeface="+mj-lt"/>
              </a:rPr>
              <a:t>Селекционно</a:t>
            </a:r>
            <a:r>
              <a:rPr lang="ru-RU" dirty="0" smtClean="0">
                <a:solidFill>
                  <a:srgbClr val="002060"/>
                </a:solidFill>
                <a:latin typeface="+mj-lt"/>
              </a:rPr>
              <a:t>-семеноводческого центра</a:t>
            </a:r>
            <a:endParaRPr lang="ru-RU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0" y="6406594"/>
            <a:ext cx="12191999" cy="4015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2060"/>
                </a:solidFill>
                <a:latin typeface="+mj-lt"/>
              </a:rPr>
              <a:t>2024</a:t>
            </a:r>
          </a:p>
        </p:txBody>
      </p:sp>
      <p:pic>
        <p:nvPicPr>
          <p:cNvPr id="8" name="object 5">
            <a:extLst>
              <a:ext uri="{FF2B5EF4-FFF2-40B4-BE49-F238E27FC236}">
                <a16:creationId xmlns:a16="http://schemas.microsoft.com/office/drawing/2014/main" id="{5AFF172C-719E-FC78-F82D-374CAF70BB3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664" y="381665"/>
            <a:ext cx="1279048" cy="10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2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9662" y="273132"/>
            <a:ext cx="9272337" cy="79564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ТЕХНИКА И ОБОРУДОВАНИЕ, ПРИОБРЕТЕННЫЕ 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2023 ГОДУ ЗА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СЧЕТ СРЕДСТВ ГРАНТА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825283"/>
              </p:ext>
            </p:extLst>
          </p:nvPr>
        </p:nvGraphicFramePr>
        <p:xfrm>
          <a:off x="831849" y="1406876"/>
          <a:ext cx="10542003" cy="18542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050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7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3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П/П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ОБОРУДОВАНИЯ/ТЕХНИКИ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КОЛ-ВО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Амплификатор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Genesy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96 T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Спектрофотометр </a:t>
                      </a:r>
                      <a:r>
                        <a:rPr lang="ru-RU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Micro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Spectrophotometer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Nano-500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Камера для горизонтального электрофореза 170/120 мм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Центрифуга лабораторная iCEN-24R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070564" y="4819139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ФОТОГРАФИЯ ОБОРУДОВАНИЯ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31849" y="4819139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ФОТОГРАФИЯ ТЕХНИКИ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706064" y="4799888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ФОТОГРАФИЯ ОБОРУДОВАНИЯ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67349" y="4819139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ФОТОГРАФИЯ ТЕХНИКИ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E423D-813F-44CC-A334-B1B93CDB429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object 5">
            <a:extLst>
              <a:ext uri="{FF2B5EF4-FFF2-40B4-BE49-F238E27FC236}">
                <a16:creationId xmlns:a16="http://schemas.microsoft.com/office/drawing/2014/main" id="{5AFF172C-719E-FC78-F82D-374CAF70BB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325" y="48780"/>
            <a:ext cx="1279048" cy="102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85" y="3633728"/>
            <a:ext cx="2130470" cy="25802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984" y="3633728"/>
            <a:ext cx="2299319" cy="25776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112" y="3633728"/>
            <a:ext cx="2299319" cy="25776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0238" y="3633728"/>
            <a:ext cx="2029702" cy="25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9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4289" y="588532"/>
            <a:ext cx="9272337" cy="84482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ТЕХНИКА И ОБОРУДОВАНИЕ, ПРИОБРЕТЕННЫЕ 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2023 ГОДУ ЗА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СЧЕТ СРЕДСТВ ГРАНТА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E423D-813F-44CC-A334-B1B93CDB429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object 5">
            <a:extLst>
              <a:ext uri="{FF2B5EF4-FFF2-40B4-BE49-F238E27FC236}">
                <a16:creationId xmlns:a16="http://schemas.microsoft.com/office/drawing/2014/main" id="{5AFF172C-719E-FC78-F82D-374CAF70BB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325" y="48780"/>
            <a:ext cx="1279048" cy="10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8771"/>
            <a:ext cx="6002853" cy="42152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71601" y="888442"/>
            <a:ext cx="107143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Покупка оборудования позволила сформировать в лаборатории микроклонального размножения полноценные рабочие зоны молекулярно-генетического блока: зона смешивания ПЦР, зона экстракции нуклеиновых кислот, зона пост-ПЦР и зону амплификации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8"/>
          <a:stretch/>
        </p:blipFill>
        <p:spPr>
          <a:xfrm>
            <a:off x="6325145" y="2141118"/>
            <a:ext cx="5852449" cy="42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6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6154" y="48780"/>
            <a:ext cx="9272337" cy="79564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 ДЕЯТЕЛЬНОСТИ ЦЕНТРА В 2023 ГОДУ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1190613"/>
            <a:ext cx="10515600" cy="1315732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РАЗРАБОТАННЫЕ В ОТЧЕТНОМ ГОДУ ТЕХНОЛОГИИ:</a:t>
            </a:r>
          </a:p>
          <a:p>
            <a:r>
              <a:rPr lang="ru-RU" i="1" dirty="0" err="1">
                <a:solidFill>
                  <a:srgbClr val="002060"/>
                </a:solidFill>
              </a:rPr>
              <a:t>Биореакторная</a:t>
            </a:r>
            <a:r>
              <a:rPr lang="ru-RU" i="1" dirty="0">
                <a:solidFill>
                  <a:srgbClr val="002060"/>
                </a:solidFill>
              </a:rPr>
              <a:t> технология микроклонального размножения винограда, маслины, граната, инжира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12</a:t>
            </a:fld>
            <a:endParaRPr lang="ru-RU"/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5AFF172C-719E-FC78-F82D-374CAF70BB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325" y="48780"/>
            <a:ext cx="1279048" cy="10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5" y="2506345"/>
            <a:ext cx="5107659" cy="3868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6255" y="2852530"/>
            <a:ext cx="62303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002060"/>
                </a:solidFill>
              </a:rPr>
              <a:t>         </a:t>
            </a:r>
            <a:r>
              <a:rPr lang="ru-RU" sz="2000" b="1" dirty="0">
                <a:solidFill>
                  <a:srgbClr val="002060"/>
                </a:solidFill>
              </a:rPr>
              <a:t>Технология предназначена для культивирования растительного материала на искусственных питательных средах. Метод является одним из основных способов массового производства генетически однородного посадочного материала.</a:t>
            </a:r>
          </a:p>
          <a:p>
            <a:pPr algn="just"/>
            <a:r>
              <a:rPr lang="en-US" sz="2000" dirty="0">
                <a:solidFill>
                  <a:srgbClr val="002060"/>
                </a:solidFill>
              </a:rPr>
              <a:t>         </a:t>
            </a:r>
            <a:r>
              <a:rPr lang="ru-RU" sz="2000" dirty="0">
                <a:solidFill>
                  <a:srgbClr val="002060"/>
                </a:solidFill>
              </a:rPr>
              <a:t>По сравнению с растениями из </a:t>
            </a:r>
            <a:r>
              <a:rPr lang="ru-RU" sz="2000" dirty="0" err="1">
                <a:solidFill>
                  <a:srgbClr val="002060"/>
                </a:solidFill>
              </a:rPr>
              <a:t>агарозной</a:t>
            </a:r>
            <a:r>
              <a:rPr lang="ru-RU" sz="2000" dirty="0">
                <a:solidFill>
                  <a:srgbClr val="002060"/>
                </a:solidFill>
              </a:rPr>
              <a:t> среды, жидкая среда способствует более быстрому росту растений, обеспечивая при этом больший свежий вес. 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0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0583" y="110979"/>
            <a:ext cx="9272337" cy="79564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 ДЕЯТЕЛЬНОСТИ ЦЕНТРА В 2023 ГОДУ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1214653"/>
            <a:ext cx="10147470" cy="117007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ПОЛУЧЕННЫЕ РИДЫ, ВКЛЮЧАЯ СЕЛЕКЦИОННЫЕ ДОСТИЖЕНИЯ</a:t>
            </a:r>
            <a:r>
              <a:rPr lang="ru-RU" dirty="0">
                <a:solidFill>
                  <a:srgbClr val="002060"/>
                </a:solidFill>
              </a:rPr>
              <a:t>: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E423D-813F-44CC-A334-B1B93CDB429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5AFF172C-719E-FC78-F82D-374CAF70BB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325" y="48780"/>
            <a:ext cx="1279048" cy="1020000"/>
          </a:xfrm>
          <a:prstGeom prst="rect">
            <a:avLst/>
          </a:prstGeom>
        </p:spPr>
      </p:pic>
      <p:pic>
        <p:nvPicPr>
          <p:cNvPr id="2050" name="Picture 2" descr="3-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4952"/>
            <a:ext cx="3518376" cy="469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C:\Users\User\Desktop\Косточки\3р 4д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36" b="16837"/>
          <a:stretch/>
        </p:blipFill>
        <p:spPr bwMode="auto">
          <a:xfrm>
            <a:off x="3518376" y="1774952"/>
            <a:ext cx="3518376" cy="22653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123275" y="3602942"/>
            <a:ext cx="47910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</a:rPr>
              <a:t>Достоинства сорта: высокая стабильная урожайность, ранние сроки созревания, крупноплодность, хорошие вкусовые качества консервированной продукции, большой выход масла, при его высоких органолептических характеристиках. Плоды используются для консервации, черного засола и для получения масла.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23275" y="2257015"/>
            <a:ext cx="48601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Получен перспективный сорт маслины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Форосская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97" y="4049377"/>
            <a:ext cx="3505734" cy="241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8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1549" y="48780"/>
            <a:ext cx="9272337" cy="79564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 ДЕЯТЕЛЬНОСТИ ЦЕНТРА В 2023 ГОДУ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71373" y="935422"/>
            <a:ext cx="10015078" cy="469902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ПОЛУЧЕННЫЕ РИДЫ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E423D-813F-44CC-A334-B1B93CDB429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5AFF172C-719E-FC78-F82D-374CAF70BB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325" y="48780"/>
            <a:ext cx="1279048" cy="10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697" y="1543514"/>
            <a:ext cx="3552711" cy="5071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472" y="1538682"/>
            <a:ext cx="3598314" cy="50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4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9662" y="273132"/>
            <a:ext cx="9272337" cy="79564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 ДЕЯТЕЛЬНОСТИ ЦЕНТРА В 2023 ГОДУ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006" y="1754838"/>
            <a:ext cx="10567987" cy="2960037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ПОВЫШЕНИЕ КВАЛИФИКАЦИИ РАБОТНИКОВ ЦЕНТРА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Осуществлено повышение квалификации сотрудников центра по программам: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Клоновая селекция в плодоводстве и виноградарстве (72 часа)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Газовая и жидкостная хроматография: техника выполнения измерений       (36 часов)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E423D-813F-44CC-A334-B1B93CDB429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5AFF172C-719E-FC78-F82D-374CAF70BB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325" y="48780"/>
            <a:ext cx="1279048" cy="10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3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9662" y="273132"/>
            <a:ext cx="9272338" cy="755039"/>
          </a:xfrm>
        </p:spPr>
        <p:txBody>
          <a:bodyPr anchor="ctr"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КОММЕРЦИАЛИЗАЦИЯ И ТРАНСФЕР ТЕХНОЛОГИЙ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78011"/>
              </p:ext>
            </p:extLst>
          </p:nvPr>
        </p:nvGraphicFramePr>
        <p:xfrm>
          <a:off x="766617" y="1422400"/>
          <a:ext cx="10686474" cy="4636654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6599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7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8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4961">
                  <a:extLst>
                    <a:ext uri="{9D8B030D-6E8A-4147-A177-3AD203B41FA5}">
                      <a16:colId xmlns:a16="http://schemas.microsoft.com/office/drawing/2014/main" val="953898725"/>
                    </a:ext>
                  </a:extLst>
                </a:gridCol>
              </a:tblGrid>
              <a:tr h="95162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b="1" kern="1200" dirty="0">
                          <a:solidFill>
                            <a:srgbClr val="002060"/>
                          </a:solidFill>
                        </a:rPr>
                        <a:t>НАИМЕНОВАНИЕ ЦЕЛЕВОГО ПОКАЗАТЕЛЯ</a:t>
                      </a:r>
                      <a:endParaRPr lang="ru-RU" sz="2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b="1" kern="1200" dirty="0">
                          <a:solidFill>
                            <a:srgbClr val="002060"/>
                          </a:solidFill>
                        </a:rPr>
                        <a:t>2022</a:t>
                      </a:r>
                      <a:endParaRPr lang="ru-RU" sz="2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b="1" kern="1200" dirty="0">
                          <a:solidFill>
                            <a:srgbClr val="002060"/>
                          </a:solidFill>
                        </a:rPr>
                        <a:t>2023</a:t>
                      </a:r>
                      <a:endParaRPr lang="ru-RU" sz="2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b="1" kern="1200" dirty="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2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07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</a:rPr>
                        <a:t>ОБЪЕМ ПРОИЗВЕДЕННОГО СЕМЕННОГО МАТЕРИАЛА (шт.)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11800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11800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1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</a:rPr>
                        <a:t>ОБЪЕМ РЕАЛИЗОВАННОГО СЕМЕННОГО МАТЕРИАЛА (шт.)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7200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7500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3716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>
                          <a:solidFill>
                            <a:srgbClr val="002060"/>
                          </a:solidFill>
                        </a:rPr>
                        <a:t>УРОВЕНЬ САМООБЕСПЕЧЕНИЯ РОССИЙСКОЙ ФЕДЕРАЦИИ СЕМЕНАМИ (УКАЗАТЬ КУЛЬТУРУ) ОТЕЧЕСТВЕННОЙ СЕЛЕКЦИИ, % (В Т.Ч. СОБСТВЕННОЙ СЕЛЕКЦИИ УЧРЕЖДЕНИЯ, %)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Гранат ~5 % / 0 %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20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Унаби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~7 % / 0%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Маслина ~ 1 % / 0%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Хурма ~ 20 %/0 % </a:t>
                      </a:r>
                    </a:p>
                    <a:p>
                      <a:pPr marL="0" algn="ctr" defTabSz="914400" rtl="0" eaLnBrk="1" latinLnBrk="0" hangingPunct="1"/>
                      <a:endParaRPr lang="ru-RU" sz="12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Гранат ~5 % / 0 %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20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Унаби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~7 % / 0%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Маслина~1 %/0%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Хурма ~ 20 %/0 % </a:t>
                      </a:r>
                    </a:p>
                    <a:p>
                      <a:pPr marL="0" algn="ctr" defTabSz="914400" rtl="0" eaLnBrk="1" latinLnBrk="0" hangingPunct="1"/>
                      <a:endParaRPr lang="ru-RU" sz="12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60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</a:rPr>
                        <a:t>ОБЪЕМ ВНЕБЮДЖЕТНЫХ СРЕДСТВ ОТ КОММЕРЦИАЛИЗАЦИИ НАУЧНО-ТЕХНИЧЕСКИХ РЕЗУЛЬТАТОВ (руб.)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144 251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350 976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243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16</a:t>
            </a:fld>
            <a:endParaRPr lang="ru-RU"/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5AFF172C-719E-FC78-F82D-374CAF70BB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325" y="48780"/>
            <a:ext cx="1279048" cy="10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1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9662" y="452952"/>
            <a:ext cx="9272338" cy="79564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ВЗАИМОДЕЙСТВИЕ С РЕАЛЬНЫМ СЕКТОРОМ ЭКОНОМИКИ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517519"/>
              </p:ext>
            </p:extLst>
          </p:nvPr>
        </p:nvGraphicFramePr>
        <p:xfrm>
          <a:off x="577516" y="2224068"/>
          <a:ext cx="11036968" cy="24098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755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1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029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</a:rPr>
                        <a:t>Наименования</a:t>
                      </a:r>
                      <a:r>
                        <a:rPr lang="ru-RU" sz="1800" b="1" baseline="0" dirty="0">
                          <a:solidFill>
                            <a:srgbClr val="002060"/>
                          </a:solidFill>
                        </a:rPr>
                        <a:t> бизнес-партнеров</a:t>
                      </a:r>
                      <a:endParaRPr lang="ru-RU" sz="1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</a:rPr>
                        <a:t>Направления работы с бизнес-партнерами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747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ООО «Горизонт-сервис»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Оказание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инжиниринговых услуг по разработке технологии по максимизации получения масла из плодов маслины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747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АО «</a:t>
                      </a: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Алуштинский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эфиромасличный совхоз-завод»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747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КФХ «</a:t>
                      </a: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Волюбилис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Олеа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Оказание консультационных услуг в области выращивания маслины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17</a:t>
            </a:fld>
            <a:endParaRPr lang="ru-RU"/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5AFF172C-719E-FC78-F82D-374CAF70BB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325" y="48780"/>
            <a:ext cx="1279048" cy="10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3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9662" y="285008"/>
            <a:ext cx="9272337" cy="736270"/>
          </a:xfrm>
        </p:spPr>
        <p:txBody>
          <a:bodyPr anchor="ctr"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 РАЗВИТИЯ СЕЛЕКЦИОННОГО ЦЕНТРА НА 2024 ГОД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1573130"/>
            <a:ext cx="10515600" cy="1500187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ПЛАНИРУЕМЫЕ МЕРОПРИЯТИЯ: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Приобретение селекционной и животноводческой техники, лабораторного оборудования для создания и внедрения современных технологий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831850" y="3988812"/>
            <a:ext cx="10515600" cy="2272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2060"/>
                </a:solidFill>
              </a:rPr>
              <a:t>ПЛАНИРУЕМЫЕ РЕЗУЛЬТАТЫ: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ПЦР амплификатор </a:t>
            </a:r>
            <a:r>
              <a:rPr lang="en-US" dirty="0">
                <a:solidFill>
                  <a:srgbClr val="002060"/>
                </a:solidFill>
              </a:rPr>
              <a:t>RT</a:t>
            </a:r>
            <a:endParaRPr lang="ru-RU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Грузопассажирский автомобиль с открытой грузовой площадкой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Тепличное оборудование для укоренения субтропических плодовых культур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18</a:t>
            </a:fld>
            <a:endParaRPr lang="ru-RU"/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5AFF172C-719E-FC78-F82D-374CAF70BB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325" y="48780"/>
            <a:ext cx="1279048" cy="10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0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9662" y="285008"/>
            <a:ext cx="9272337" cy="736270"/>
          </a:xfrm>
        </p:spPr>
        <p:txBody>
          <a:bodyPr anchor="ctr"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 РАЗВИТИЯ СЕЛЕКЦИОННОГО ЦЕНТРА НА 2024 ГОД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1573130"/>
            <a:ext cx="10515600" cy="1500187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ПЛАНИРУЕМЫЕ МЕРОПРИЯТИЯ: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Подготовка высококвалифицированных кадров для агропромышленного комплекса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831850" y="3988812"/>
            <a:ext cx="10515600" cy="2272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ПЛАНИРУЕМЫЕ РЕЗУЛЬТАТЫ: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Повышение квалификации «Апробация многолетних насаждений»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E423D-813F-44CC-A334-B1B93CDB429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5AFF172C-719E-FC78-F82D-374CAF70BB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325" y="48780"/>
            <a:ext cx="1279048" cy="10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3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3481" y="27551"/>
            <a:ext cx="9272338" cy="79564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ЗАДАЧИ НА 2023 ГОД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2</a:t>
            </a:fld>
            <a:endParaRPr lang="ru-RU"/>
          </a:p>
        </p:txBody>
      </p:sp>
      <p:sp>
        <p:nvSpPr>
          <p:cNvPr id="7" name="Текст 2"/>
          <p:cNvSpPr>
            <a:spLocks noGrp="1"/>
          </p:cNvSpPr>
          <p:nvPr>
            <p:ph type="body" idx="1"/>
          </p:nvPr>
        </p:nvSpPr>
        <p:spPr>
          <a:xfrm>
            <a:off x="831850" y="1573130"/>
            <a:ext cx="10515600" cy="2634343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ЗАПЛАНИРОВАННЫЕ МЕРОПРИЯТИЯ: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приобретение селекционной и животноводческой техники, лабораторного оборудования для создания и внедрения современных технологий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подготовка высококвалифицированных кадров для агропромышленного комплекса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проведение научных исследований, разработка новых технологий в области селекции</a:t>
            </a:r>
            <a:endParaRPr lang="ru-RU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831850" y="4534762"/>
            <a:ext cx="11184559" cy="1924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>
                <a:solidFill>
                  <a:srgbClr val="002060"/>
                </a:solidFill>
              </a:rPr>
              <a:t>ЗАПЛАНИРОВАННЫЕ РЕЗУЛЬТАТЫ: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002060"/>
                </a:solidFill>
              </a:rPr>
              <a:t>технология микроклонального размножения исследуемых культур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002060"/>
                </a:solidFill>
              </a:rPr>
              <a:t>новый сорт маслины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002060"/>
                </a:solidFill>
              </a:rPr>
              <a:t>повышение квалификации сотрудников центра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object 5">
            <a:extLst>
              <a:ext uri="{FF2B5EF4-FFF2-40B4-BE49-F238E27FC236}">
                <a16:creationId xmlns:a16="http://schemas.microsoft.com/office/drawing/2014/main" id="{5AFF172C-719E-FC78-F82D-374CAF70BB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7192" y="251458"/>
            <a:ext cx="1279048" cy="10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2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9662" y="285008"/>
            <a:ext cx="9272337" cy="736270"/>
          </a:xfrm>
        </p:spPr>
        <p:txBody>
          <a:bodyPr anchor="ctr"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 РАЗВИТИЯ СЕЛЕКЦИОННОГО ЦЕНТРА НА 2024 ГОД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1573130"/>
            <a:ext cx="10515600" cy="1500187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ПЛАНИРУЕМЫЕ МЕРОПРИЯТИЯ: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Проведение научных исследований и разработка новых технологий в области селекции</a:t>
            </a: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838200" y="3481916"/>
            <a:ext cx="10515600" cy="2272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ПЛАНИРУЕМЫЕ РЕЗУЛЬТАТЫ: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Генетическая</a:t>
            </a: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паспортизация исследуемых сортов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Интродукция перспективных форм маслины</a:t>
            </a:r>
            <a:endParaRPr kumimoji="0" lang="ru-RU" sz="24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baseline="0" dirty="0">
                <a:solidFill>
                  <a:srgbClr val="002060"/>
                </a:solidFill>
                <a:latin typeface="Calibri" panose="020F0502020204030204"/>
              </a:rPr>
              <a:t>Выделение</a:t>
            </a:r>
            <a:r>
              <a:rPr lang="ru-RU" dirty="0">
                <a:solidFill>
                  <a:srgbClr val="002060"/>
                </a:solidFill>
                <a:latin typeface="Calibri" panose="020F0502020204030204"/>
              </a:rPr>
              <a:t> двух новых сортов маслины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E423D-813F-44CC-A334-B1B93CDB429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5AFF172C-719E-FC78-F82D-374CAF70BB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325" y="48780"/>
            <a:ext cx="1279048" cy="10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5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ФУ им. В. И. Вернадского, ВУЗ, просп. Академика Вернадского, 4,  Симферополь — Яндекс Кар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064" y="1"/>
            <a:ext cx="3471937" cy="2169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36847" y="339474"/>
            <a:ext cx="6678863" cy="10621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Селекционно-семеноводческий центр </a:t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субтропических плодовых культур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20802" y="3367767"/>
            <a:ext cx="10141526" cy="806122"/>
          </a:xfrm>
        </p:spPr>
        <p:txBody>
          <a:bodyPr>
            <a:noAutofit/>
          </a:bodyPr>
          <a:lstStyle/>
          <a:p>
            <a:pPr algn="l"/>
            <a:r>
              <a:rPr lang="ru-RU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Благодарим за внимание!</a:t>
            </a:r>
            <a:endParaRPr lang="ru-RU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05664" y="5715119"/>
            <a:ext cx="9144000" cy="69147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 smtClean="0">
                <a:solidFill>
                  <a:srgbClr val="002060"/>
                </a:solidFill>
                <a:latin typeface="+mj-lt"/>
              </a:rPr>
              <a:t>ДОКЛАДЧИКИ:</a:t>
            </a:r>
            <a:r>
              <a:rPr lang="ru-RU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Дятел Виталий Николаевич, 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проректор по инновационному и региональному </a:t>
            </a:r>
            <a:r>
              <a:rPr lang="ru-RU" dirty="0" smtClean="0">
                <a:solidFill>
                  <a:srgbClr val="002060"/>
                </a:solidFill>
                <a:latin typeface="+mj-lt"/>
              </a:rPr>
              <a:t>развитию</a:t>
            </a:r>
          </a:p>
          <a:p>
            <a:pPr algn="l"/>
            <a:r>
              <a:rPr lang="ru-RU" dirty="0" smtClean="0">
                <a:solidFill>
                  <a:srgbClr val="002060"/>
                </a:solidFill>
                <a:latin typeface="+mj-lt"/>
              </a:rPr>
              <a:t>                            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Ермолин Дмитрий Владимирович, </a:t>
            </a:r>
            <a:r>
              <a:rPr lang="ru-RU" dirty="0" smtClean="0">
                <a:solidFill>
                  <a:srgbClr val="002060"/>
                </a:solidFill>
                <a:latin typeface="+mj-lt"/>
              </a:rPr>
              <a:t>директор </a:t>
            </a:r>
            <a:r>
              <a:rPr lang="ru-RU" dirty="0" err="1" smtClean="0">
                <a:solidFill>
                  <a:srgbClr val="002060"/>
                </a:solidFill>
                <a:latin typeface="+mj-lt"/>
              </a:rPr>
              <a:t>Селекционно</a:t>
            </a:r>
            <a:r>
              <a:rPr lang="ru-RU" dirty="0" smtClean="0">
                <a:solidFill>
                  <a:srgbClr val="002060"/>
                </a:solidFill>
                <a:latin typeface="+mj-lt"/>
              </a:rPr>
              <a:t>-семеноводческого центра</a:t>
            </a:r>
            <a:endParaRPr lang="ru-RU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" name="object 5">
            <a:extLst>
              <a:ext uri="{FF2B5EF4-FFF2-40B4-BE49-F238E27FC236}">
                <a16:creationId xmlns:a16="http://schemas.microsoft.com/office/drawing/2014/main" id="{5AFF172C-719E-FC78-F82D-374CAF70BB3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664" y="381665"/>
            <a:ext cx="1279048" cy="10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1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9663" y="273132"/>
            <a:ext cx="9272336" cy="79564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ТЕХНИКА И ОБОРУДОВАНИЕ, ПРИОБРЕТЕННЫЕ 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2023 ГОДУ ЗА СЧЕТ СРЕДСТВ ГРАНТА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070564" y="4819139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ФОТОГРАФИЯ ОБОРУДОВАНИЯ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31849" y="4819139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ФОТОГРАФИЯ ТЕХНИКИ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706064" y="4799888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ФОТОГРАФИЯ ОБОРУДОВАНИЯ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467349" y="4819139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ФОТОГРАФИЯ ТЕХНИКИ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645471"/>
              </p:ext>
            </p:extLst>
          </p:nvPr>
        </p:nvGraphicFramePr>
        <p:xfrm>
          <a:off x="831849" y="1687292"/>
          <a:ext cx="10542003" cy="18542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050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7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3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№ П/П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НАИМЕНОВАНИЕ </a:t>
                      </a:r>
                      <a:r>
                        <a:rPr lang="ru-RU" sz="1400" baseline="0" dirty="0">
                          <a:solidFill>
                            <a:srgbClr val="002060"/>
                          </a:solidFill>
                        </a:rPr>
                        <a:t>ОБОРУДОВАНИЯ/ТЕХНИКИ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КОЛ-ВО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Автомобиль-самосвал ГАЗСАЗ-2507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Плуг ПСКу-4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Опрыскиватель прицепной шланговый ОПШ-18-2500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Полуприцеп цистерна для воды 6м3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3</a:t>
            </a:fld>
            <a:endParaRPr lang="ru-RU"/>
          </a:p>
        </p:txBody>
      </p:sp>
      <p:pic>
        <p:nvPicPr>
          <p:cNvPr id="10" name="object 5">
            <a:extLst>
              <a:ext uri="{FF2B5EF4-FFF2-40B4-BE49-F238E27FC236}">
                <a16:creationId xmlns:a16="http://schemas.microsoft.com/office/drawing/2014/main" id="{5AFF172C-719E-FC78-F82D-374CAF70BB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325" y="48780"/>
            <a:ext cx="1279048" cy="10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8" y="4168703"/>
            <a:ext cx="2826328" cy="21197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37" y="4168703"/>
            <a:ext cx="2760874" cy="2119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778" y="4168703"/>
            <a:ext cx="2826328" cy="2119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473" y="4160004"/>
            <a:ext cx="2849527" cy="213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7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9663" y="273132"/>
            <a:ext cx="9272336" cy="79564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ТЕХНИКА И ОБОРУДОВАНИЕ, ПРИОБРЕТЕННЫЕ 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2023 ГОДУ ЗА СЧЕТ СРЕДСТВ ГРАНТА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070564" y="4819139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ФОТОГРАФИЯ ОБОРУДОВАНИЯ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31849" y="4819139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ФОТОГРАФИЯ ТЕХНИКИ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706064" y="4799888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ФОТОГРАФИЯ ОБОРУДОВАНИЯ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467349" y="4819139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ФОТОГРАФИЯ ТЕХНИКИ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465453"/>
              </p:ext>
            </p:extLst>
          </p:nvPr>
        </p:nvGraphicFramePr>
        <p:xfrm>
          <a:off x="811797" y="1343226"/>
          <a:ext cx="10542003" cy="18542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050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7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3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№ П/П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ОБОРУДОВАНИЯ/ТЕХНИКИ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КОЛ-ВО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Разбрасыватель минеральных удобрений РУМ-1000 Фермер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Прицеп тракторный специальный 2ПТС 4,5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Погрузчик навесной ПФ1000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Борона зубовая БЗТС 1,0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E423D-813F-44CC-A334-B1B93CDB429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ject 5">
            <a:extLst>
              <a:ext uri="{FF2B5EF4-FFF2-40B4-BE49-F238E27FC236}">
                <a16:creationId xmlns:a16="http://schemas.microsoft.com/office/drawing/2014/main" id="{5AFF172C-719E-FC78-F82D-374CAF70BB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325" y="48780"/>
            <a:ext cx="1279048" cy="10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34" y="4274196"/>
            <a:ext cx="2809878" cy="21074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353" y="4272728"/>
            <a:ext cx="2778162" cy="20836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056" y="4247473"/>
            <a:ext cx="2847467" cy="2135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4" y="3512320"/>
            <a:ext cx="2397138" cy="28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1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9662" y="273132"/>
            <a:ext cx="9272337" cy="79564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ТЕХНИКА И ОБОРУДОВАНИЕ, ПРИОБРЕТЕННЫЕ 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2023 ГОДУ ЗА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СЧЕТ СРЕДСТВ ГРАНТА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80734"/>
              </p:ext>
            </p:extLst>
          </p:nvPr>
        </p:nvGraphicFramePr>
        <p:xfrm>
          <a:off x="831849" y="1635991"/>
          <a:ext cx="10542003" cy="18542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050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7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3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№ П/П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ОБОРУДОВАНИЯ/ТЕХНИКИ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КОЛ-ВО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Каток ККЗ 6-0.1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Культиватор широкозахватный универсальный КШУ-6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Борона пружинная универсальная БПУ-12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Культиватор КПС-4.2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070564" y="4819139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ФОТОГРАФИЯ ОБОРУДОВАНИЯ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31849" y="4819139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ФОТОГРАФИЯ ТЕХНИКИ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706064" y="4799888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ФОТОГРАФИЯ ОБОРУДОВАНИЯ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67349" y="4819139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ФОТОГРАФИЯ ТЕХНИКИ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5</a:t>
            </a:fld>
            <a:endParaRPr lang="ru-RU"/>
          </a:p>
        </p:txBody>
      </p:sp>
      <p:pic>
        <p:nvPicPr>
          <p:cNvPr id="13" name="object 5">
            <a:extLst>
              <a:ext uri="{FF2B5EF4-FFF2-40B4-BE49-F238E27FC236}">
                <a16:creationId xmlns:a16="http://schemas.microsoft.com/office/drawing/2014/main" id="{5AFF172C-719E-FC78-F82D-374CAF70BB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325" y="48780"/>
            <a:ext cx="1279048" cy="10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" y="4308090"/>
            <a:ext cx="2748588" cy="20614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19" y="4306994"/>
            <a:ext cx="2750050" cy="20625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575" y="4294909"/>
            <a:ext cx="2766163" cy="20746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845" y="4316748"/>
            <a:ext cx="2737043" cy="205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9662" y="273132"/>
            <a:ext cx="9272337" cy="79564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ТЕХНИКА И ОБОРУДОВАНИЕ, ПРИОБРЕТЕННЫЕ 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2023 ГОДУ ЗА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СЧЕТ СРЕДСТВ ГРАНТА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760781"/>
              </p:ext>
            </p:extLst>
          </p:nvPr>
        </p:nvGraphicFramePr>
        <p:xfrm>
          <a:off x="831849" y="1709642"/>
          <a:ext cx="10542003" cy="18542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050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7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3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№ П/П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ОБОРУДОВАНИЯ/ТЕХНИКИ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КОЛ-ВО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Комплекс аппаратно-программный на базе хроматографа </a:t>
                      </a:r>
                      <a:r>
                        <a:rPr lang="ru-RU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Хроматэк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–Кристалл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Хроматограф жидкостной "Маэстро компакт"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Охладитель циркуляционный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Being Instrument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Сухожаровой шкаф ГП-20 МО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070564" y="4819139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ФОТОГРАФИЯ ОБОРУДОВАНИЯ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31849" y="4819139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ФОТОГРАФИЯ ТЕХНИКИ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706064" y="4799888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ФОТОГРАФИЯ ОБОРУДОВАНИЯ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67349" y="4819139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ФОТОГРАФИЯ ТЕХНИКИ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E423D-813F-44CC-A334-B1B93CDB429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object 5">
            <a:extLst>
              <a:ext uri="{FF2B5EF4-FFF2-40B4-BE49-F238E27FC236}">
                <a16:creationId xmlns:a16="http://schemas.microsoft.com/office/drawing/2014/main" id="{5AFF172C-719E-FC78-F82D-374CAF70BB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325" y="48780"/>
            <a:ext cx="1279048" cy="102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43" y="4370289"/>
            <a:ext cx="2678545" cy="20089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400" y="4343655"/>
            <a:ext cx="2714057" cy="2035543"/>
          </a:xfrm>
          <a:prstGeom prst="rect">
            <a:avLst/>
          </a:prstGeom>
        </p:spPr>
      </p:pic>
      <p:pic>
        <p:nvPicPr>
          <p:cNvPr id="1026" name="Picture 2" descr="Циркуляционные охладители / Чиллеры Being Instrument купить 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9" r="9659"/>
          <a:stretch/>
        </p:blipFill>
        <p:spPr bwMode="auto">
          <a:xfrm>
            <a:off x="6780169" y="3882333"/>
            <a:ext cx="1938131" cy="249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9" t="35360"/>
          <a:stretch/>
        </p:blipFill>
        <p:spPr>
          <a:xfrm>
            <a:off x="9283013" y="4370290"/>
            <a:ext cx="2552631" cy="200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8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6238" y="1384928"/>
            <a:ext cx="9272337" cy="79564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ТЕХНИКА И ОБОРУДОВАНИЕ, ПРИОБРЕТЕННЫЕ 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2023 ГОДУ ЗА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СЧЕТ СРЕДСТВ ГРАНТА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современная хроматографическая лаборатория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E423D-813F-44CC-A334-B1B93CDB429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object 5">
            <a:extLst>
              <a:ext uri="{FF2B5EF4-FFF2-40B4-BE49-F238E27FC236}">
                <a16:creationId xmlns:a16="http://schemas.microsoft.com/office/drawing/2014/main" id="{5AFF172C-719E-FC78-F82D-374CAF70BB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325" y="48780"/>
            <a:ext cx="1279048" cy="10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6" y="3295507"/>
            <a:ext cx="3758401" cy="2818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418" y="3293939"/>
            <a:ext cx="3760490" cy="2820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03"/>
          <a:stretch/>
        </p:blipFill>
        <p:spPr>
          <a:xfrm>
            <a:off x="8610600" y="3295507"/>
            <a:ext cx="3374916" cy="2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5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9662" y="273132"/>
            <a:ext cx="9272337" cy="79564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ТЕХНИКА И ОБОРУДОВАНИЕ, ПРИОБРЕТЕННЫЕ 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2023 ГОДУ ЗА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СЧЕТ СРЕДСТВ ГРАНТА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82815"/>
              </p:ext>
            </p:extLst>
          </p:nvPr>
        </p:nvGraphicFramePr>
        <p:xfrm>
          <a:off x="831849" y="1574800"/>
          <a:ext cx="10542003" cy="18542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050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7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3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№ П/П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ОБОРУДОВАНИЯ/ТЕХНИКИ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КОЛ-ВО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Климатическая камера </a:t>
                      </a:r>
                      <a:r>
                        <a:rPr lang="ru-RU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Climcontrol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M-30/100-120 КТВХ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ph-метр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pH-410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Осветитель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светодиондый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Стерилизато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ultratech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SD 780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070564" y="4819139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ФОТОГРАФИЯ ОБОРУДОВАНИЯ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31849" y="4819139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ФОТОГРАФИЯ ТЕХНИКИ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706064" y="4799888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ФОТОГРАФИЯ ОБОРУДОВАНИЯ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67349" y="4819139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ФОТОГРАФИЯ ТЕХНИКИ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E423D-813F-44CC-A334-B1B93CDB429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object 5">
            <a:extLst>
              <a:ext uri="{FF2B5EF4-FFF2-40B4-BE49-F238E27FC236}">
                <a16:creationId xmlns:a16="http://schemas.microsoft.com/office/drawing/2014/main" id="{5AFF172C-719E-FC78-F82D-374CAF70BB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325" y="48780"/>
            <a:ext cx="1279048" cy="10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0" r="12290" b="4243"/>
          <a:stretch/>
        </p:blipFill>
        <p:spPr>
          <a:xfrm>
            <a:off x="727085" y="3764489"/>
            <a:ext cx="2280462" cy="2489703"/>
          </a:xfrm>
          <a:prstGeom prst="rect">
            <a:avLst/>
          </a:prstGeom>
        </p:spPr>
      </p:pic>
      <p:pic>
        <p:nvPicPr>
          <p:cNvPr id="17" name="officeArt object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355761" y="3758626"/>
            <a:ext cx="2764672" cy="2489703"/>
          </a:xfrm>
          <a:prstGeom prst="rect">
            <a:avLst/>
          </a:prstGeom>
        </p:spPr>
      </p:pic>
      <p:pic>
        <p:nvPicPr>
          <p:cNvPr id="18" name="officeArt object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468647" y="3760729"/>
            <a:ext cx="2249653" cy="2487600"/>
          </a:xfrm>
          <a:prstGeom prst="rect">
            <a:avLst/>
          </a:prstGeom>
        </p:spPr>
      </p:pic>
      <p:pic>
        <p:nvPicPr>
          <p:cNvPr id="19" name="officeArt object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9066513" y="3764489"/>
            <a:ext cx="2533640" cy="248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7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9662" y="273132"/>
            <a:ext cx="9272337" cy="79564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ТЕХНИКА И ОБОРУДОВАНИЕ, ПРИОБРЕТЕННЫЕ 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2023 ГОДУ ЗА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СЧЕТ СРЕДСТВ ГРАНТА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671936"/>
              </p:ext>
            </p:extLst>
          </p:nvPr>
        </p:nvGraphicFramePr>
        <p:xfrm>
          <a:off x="811797" y="1517711"/>
          <a:ext cx="10542003" cy="18542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050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7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3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П/П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ОБОРУДОВАНИЯ/ТЕХНИКИ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КОЛ-ВО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Микроцентрифуга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низкоскоростная "Циклотемп-903"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Лабораторная центрифуг </a:t>
                      </a:r>
                      <a:r>
                        <a:rPr lang="ru-RU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авортекс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ЦВ-2500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Весы OHAUS PR224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Стереомикроскоп МСП-2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070564" y="4819139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ФОТОГРАФИЯ ОБОРУДОВАНИЯ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31849" y="4819139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ФОТОГРАФИЯ ТЕХНИКИ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706064" y="4799888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ФОТОГРАФИЯ ОБОРУДОВАНИЯ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67349" y="4819139"/>
            <a:ext cx="1647736" cy="124156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ФОТОГРАФИЯ ТЕХНИКИ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E423D-813F-44CC-A334-B1B93CDB429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object 5">
            <a:extLst>
              <a:ext uri="{FF2B5EF4-FFF2-40B4-BE49-F238E27FC236}">
                <a16:creationId xmlns:a16="http://schemas.microsoft.com/office/drawing/2014/main" id="{5AFF172C-719E-FC78-F82D-374CAF70BB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325" y="48780"/>
            <a:ext cx="1279048" cy="10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77" y="3686805"/>
            <a:ext cx="2270208" cy="26836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946" y="3672668"/>
            <a:ext cx="2462923" cy="26836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830" y="3686805"/>
            <a:ext cx="2351025" cy="26836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4816" y="3691056"/>
            <a:ext cx="2078407" cy="26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5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5084</TotalTime>
  <Words>910</Words>
  <Application>Microsoft Office PowerPoint</Application>
  <PresentationFormat>Широкоэкранный</PresentationFormat>
  <Paragraphs>254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Селекционно-семеноводческий центр  субтропических плодовых культур</vt:lpstr>
      <vt:lpstr>ЗАДАЧИ НА 2023 ГОД</vt:lpstr>
      <vt:lpstr>ТЕХНИКА И ОБОРУДОВАНИЕ, ПРИОБРЕТЕННЫЕ  В 2023 ГОДУ ЗА СЧЕТ СРЕДСТВ ГРАНТА </vt:lpstr>
      <vt:lpstr>ТЕХНИКА И ОБОРУДОВАНИЕ, ПРИОБРЕТЕННЫЕ  В 2023 ГОДУ ЗА СЧЕТ СРЕДСТВ ГРАНТА </vt:lpstr>
      <vt:lpstr>ТЕХНИКА И ОБОРУДОВАНИЕ, ПРИОБРЕТЕННЫЕ  В 2023 ГОДУ ЗА СЧЕТ СРЕДСТВ ГРАНТА</vt:lpstr>
      <vt:lpstr>ТЕХНИКА И ОБОРУДОВАНИЕ, ПРИОБРЕТЕННЫЕ  В 2023 ГОДУ ЗА СЧЕТ СРЕДСТВ ГРАНТА</vt:lpstr>
      <vt:lpstr>ТЕХНИКА И ОБОРУДОВАНИЕ, ПРИОБРЕТЕННЫЕ  В 2023 ГОДУ ЗА СЧЕТ СРЕДСТВ ГРАНТА   Создана современная хроматографическая лаборатория</vt:lpstr>
      <vt:lpstr>ТЕХНИКА И ОБОРУДОВАНИЕ, ПРИОБРЕТЕННЫЕ  В 2023 ГОДУ ЗА СЧЕТ СРЕДСТВ ГРАНТА</vt:lpstr>
      <vt:lpstr>ТЕХНИКА И ОБОРУДОВАНИЕ, ПРИОБРЕТЕННЫЕ  В 2023 ГОДУ ЗА СЧЕТ СРЕДСТВ ГРАНТА</vt:lpstr>
      <vt:lpstr>ТЕХНИКА И ОБОРУДОВАНИЕ, ПРИОБРЕТЕННЫЕ  В 2023 ГОДУ ЗА СЧЕТ СРЕДСТВ ГРАНТА</vt:lpstr>
      <vt:lpstr>ТЕХНИКА И ОБОРУДОВАНИЕ, ПРИОБРЕТЕННЫЕ  В 2023 ГОДУ ЗА СЧЕТ СРЕДСТВ ГРАНТА  </vt:lpstr>
      <vt:lpstr>РЕЗУЛЬТАТЫ ДЕЯТЕЛЬНОСТИ ЦЕНТРА В 2023 ГОДУ</vt:lpstr>
      <vt:lpstr>РЕЗУЛЬТАТЫ ДЕЯТЕЛЬНОСТИ ЦЕНТРА В 2023 ГОДУ</vt:lpstr>
      <vt:lpstr>РЕЗУЛЬТАТЫ ДЕЯТЕЛЬНОСТИ ЦЕНТРА В 2023 ГОДУ</vt:lpstr>
      <vt:lpstr>РЕЗУЛЬТАТЫ ДЕЯТЕЛЬНОСТИ ЦЕНТРА В 2023 ГОДУ</vt:lpstr>
      <vt:lpstr>КОММЕРЦИАЛИЗАЦИЯ И ТРАНСФЕР ТЕХНОЛОГИЙ</vt:lpstr>
      <vt:lpstr>ВЗАИМОДЕЙСТВИЕ С РЕАЛЬНЫМ СЕКТОРОМ ЭКОНОМИКИ</vt:lpstr>
      <vt:lpstr>ПЛАН РАЗВИТИЯ СЕЛЕКЦИОННОГО ЦЕНТРА НА 2024 ГОД</vt:lpstr>
      <vt:lpstr>ПЛАН РАЗВИТИЯ СЕЛЕКЦИОННОГО ЦЕНТРА НА 2024 ГОД</vt:lpstr>
      <vt:lpstr>ПЛАН РАЗВИТИЯ СЕЛЕКЦИОННОГО ЦЕНТРА НА 2024 ГОД</vt:lpstr>
      <vt:lpstr>Селекционно-семеноводческий центр  субтропических плодовых культур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к совещанию   по вопросам реализации подпрограммы  «Развитие селекции и семеноводства картофеля в Российской Федерации» Федеральной научно-технической программы развития сельского хозяйства на 2017-2030 годы</dc:title>
  <dc:creator>Пешехонова Юлия Сергеевна</dc:creator>
  <cp:lastModifiedBy>Дмитрий Ермолин</cp:lastModifiedBy>
  <cp:revision>81</cp:revision>
  <cp:lastPrinted>2024-01-31T13:15:39Z</cp:lastPrinted>
  <dcterms:created xsi:type="dcterms:W3CDTF">2022-12-13T09:04:50Z</dcterms:created>
  <dcterms:modified xsi:type="dcterms:W3CDTF">2024-02-15T11:23:53Z</dcterms:modified>
</cp:coreProperties>
</file>