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64" r:id="rId9"/>
    <p:sldId id="260" r:id="rId10"/>
    <p:sldId id="270" r:id="rId11"/>
    <p:sldId id="271" r:id="rId12"/>
    <p:sldId id="261" r:id="rId13"/>
    <p:sldId id="277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48"/>
  </p:normalViewPr>
  <p:slideViewPr>
    <p:cSldViewPr snapToGrid="0">
      <p:cViewPr varScale="1">
        <p:scale>
          <a:sx n="83" d="100"/>
          <a:sy n="83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8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5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9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7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3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8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8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3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9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F9-90A5-4DB1-AEDE-7FBB9CB5017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7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A0BF9-90A5-4DB1-AEDE-7FBB9CB5017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423D-813F-44CC-A334-B1B93CDB4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5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026" y="756306"/>
            <a:ext cx="10723417" cy="27965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Селекционно-семеноводческий центр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субтропических плодовых культур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7734" y="308237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+mj-lt"/>
              </a:rPr>
              <a:t>Федеральное государственное автономное образовательное учреждение высшего образования </a:t>
            </a:r>
          </a:p>
          <a:p>
            <a:r>
              <a:rPr lang="ru-RU" dirty="0">
                <a:latin typeface="+mj-lt"/>
              </a:rPr>
              <a:t>"Крымский федеральный университет  имени В.И. Вернадского"</a:t>
            </a:r>
          </a:p>
          <a:p>
            <a:r>
              <a:rPr lang="ru-RU" dirty="0">
                <a:latin typeface="+mj-lt"/>
              </a:rPr>
              <a:t>Республика Крым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98F50EFF-B807-40A9-89FD-39EDD81155E3}"/>
              </a:ext>
            </a:extLst>
          </p:cNvPr>
          <p:cNvSpPr txBox="1">
            <a:spLocks/>
          </p:cNvSpPr>
          <p:nvPr/>
        </p:nvSpPr>
        <p:spPr>
          <a:xfrm>
            <a:off x="3265156" y="5421149"/>
            <a:ext cx="8370125" cy="1151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latin typeface="+mj-lt"/>
              </a:rPr>
              <a:t>Докладчики: Проректор по инновационному и региональному развитию</a:t>
            </a:r>
          </a:p>
          <a:p>
            <a:pPr algn="r"/>
            <a:r>
              <a:rPr lang="ru-RU" b="1" dirty="0">
                <a:latin typeface="+mj-lt"/>
              </a:rPr>
              <a:t>Дятел Виталий Николаевич</a:t>
            </a:r>
          </a:p>
          <a:p>
            <a:pPr algn="r"/>
            <a:r>
              <a:rPr lang="ru-RU">
                <a:latin typeface="+mj-lt"/>
              </a:rPr>
              <a:t>Руководитель </a:t>
            </a:r>
            <a:r>
              <a:rPr lang="ru-RU" smtClean="0">
                <a:latin typeface="+mj-lt"/>
              </a:rPr>
              <a:t>Центра</a:t>
            </a:r>
            <a:endParaRPr lang="ru-RU" dirty="0">
              <a:latin typeface="+mj-lt"/>
            </a:endParaRPr>
          </a:p>
          <a:p>
            <a:pPr algn="r"/>
            <a:r>
              <a:rPr lang="ru-RU" b="1" dirty="0">
                <a:latin typeface="+mj-lt"/>
              </a:rPr>
              <a:t>Ермолин Дмитрий Владимирович</a:t>
            </a:r>
          </a:p>
          <a:p>
            <a:pPr algn="r"/>
            <a:endParaRPr lang="ru-RU" dirty="0">
              <a:latin typeface="+mj-lt"/>
            </a:endParaRP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5AFF172C-719E-FC78-F82D-374CAF70BB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1919" y="179305"/>
            <a:ext cx="1279048" cy="1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3132"/>
            <a:ext cx="10515600" cy="795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Выполнение запланированных мероприятий в 2022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502500"/>
              </p:ext>
            </p:extLst>
          </p:nvPr>
        </p:nvGraphicFramePr>
        <p:xfrm>
          <a:off x="831849" y="1379679"/>
          <a:ext cx="10267699" cy="46642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5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3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99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Запланировано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Фактическое исполнение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Мероприятия по проведению научных исследований и разработке новых технологий в области селекции, выполняемые за счет средств из внебюджетных источников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Составлен посадочный план для закладки насаждений;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Разработан протокол для получения соматических гибридов исследуемых видов;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Выделенные наиболее продуктивные формы маслины;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Дана оценка сортовому оливковому маслу, выработанному из 12 селекционных форм маслины;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Дана технологическая оценка 13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интродуцированным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клонам красных сортов винограда западноевропейской эколого-географической группы;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Осуществлена интродукция двух форм маслины из Иордании и трех форм из Сирии.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ject 5">
            <a:extLst>
              <a:ext uri="{FF2B5EF4-FFF2-40B4-BE49-F238E27FC236}">
                <a16:creationId xmlns:a16="http://schemas.microsoft.com/office/drawing/2014/main" id="{68541697-4617-E8DD-F168-E22E7AFA02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0150" y="48677"/>
            <a:ext cx="780318" cy="6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6107"/>
            <a:ext cx="10515600" cy="42223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Коммерциализация и трансфер технологий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238057"/>
              </p:ext>
            </p:extLst>
          </p:nvPr>
        </p:nvGraphicFramePr>
        <p:xfrm>
          <a:off x="859430" y="1274163"/>
          <a:ext cx="10460439" cy="4482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81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0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9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Наименование целевого показателя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Объем произведенного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и реализованного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посадочного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материала: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                    - произведено, тыс. штук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                    - реализовано, тыс. штук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11,8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11,8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7,2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42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Уровень самообеспечения Российской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Федерации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посадочным материалом отечественной селекции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, % / в т.ч. собственной селекции учреждения,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Гранат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% / 0 %</a:t>
                      </a:r>
                    </a:p>
                    <a:p>
                      <a:r>
                        <a:rPr lang="ru-RU" sz="1600" baseline="0" dirty="0" err="1">
                          <a:solidFill>
                            <a:schemeClr val="tx1"/>
                          </a:solidFill>
                        </a:rPr>
                        <a:t>Унаби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~7 %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/ 0%</a:t>
                      </a:r>
                    </a:p>
                    <a:p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Маслина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~ 1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% / 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Хурма ~ 20 %/0 %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426">
                <a:tc>
                  <a:txBody>
                    <a:bodyPr/>
                    <a:lstStyle/>
                    <a:p>
                      <a:pPr marL="0" indent="806450" algn="l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Бизнес партнеры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ООО «Горизонт Сервис»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АО «Алуштинский эфиромасличный Совхоз-Завод»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КФК «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Клёновка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</a:rPr>
                        <a:t>Объем внебюджетных средств от коммерциализации научно-технических результатов, руб.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144 251,00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ject 5">
            <a:extLst>
              <a:ext uri="{FF2B5EF4-FFF2-40B4-BE49-F238E27FC236}">
                <a16:creationId xmlns:a16="http://schemas.microsoft.com/office/drawing/2014/main" id="{FCC87600-071E-6450-2E6B-A55E92DFC8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0150" y="48677"/>
            <a:ext cx="780318" cy="6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85008"/>
            <a:ext cx="10515600" cy="73627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План развития селекционного центра на 2023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73130"/>
            <a:ext cx="10515600" cy="1500187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Планируемые мероприятия: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Приобретение селекционной и животноводческой техники, лабораторного оборудования для создания и внедрения современных технологий, выполняемые за счет средств гранта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844550" y="3278658"/>
            <a:ext cx="10515600" cy="2198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Планируемые результаты: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Приобретение: Хроматограф газовый лабораторный "МАЭСТРО ГХ"; Хроматограф МАЭСТРО компакт с амперометрическим детектором; Климатическая камера тепло-холод ПРО КТВХ -30/100-120; сухожаровой шкаф ГП-20 МО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Приобретение: Система тумана высокого давления; Установка обратного осмоса </a:t>
            </a:r>
            <a:r>
              <a:rPr lang="en-US" sz="2200" dirty="0">
                <a:solidFill>
                  <a:schemeClr val="tx1"/>
                </a:solidFill>
              </a:rPr>
              <a:t>NM-RO-6000HBG-RTDM </a:t>
            </a:r>
            <a:r>
              <a:rPr lang="ru-RU" sz="2200" dirty="0">
                <a:solidFill>
                  <a:schemeClr val="tx1"/>
                </a:solidFill>
              </a:rPr>
              <a:t> и комплектующие; Тележки плодовые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666A15C7-68C1-46AB-DB4D-F95B503024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0150" y="48677"/>
            <a:ext cx="780318" cy="6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85008"/>
            <a:ext cx="10515600" cy="73627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План развития селекционного центра на 2023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154545"/>
            <a:ext cx="10515600" cy="266930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Планируемые мероприятия: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Подготовка высококвалифицированных кадров для агропромышленного комплекса, необходимых для реализации мероприятий программы создания и развития центра за счет средств гранта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Подготовка высококвалифицированных кадров для агропромышленного комплекса, необходимых для реализации мероприятий программы создания и развития центра за счет средств из внебюджетных источников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844550" y="4111417"/>
            <a:ext cx="10515600" cy="1912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Планируемые результаты: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Повышение квалификации «Проведение апробации, отбор проб и сертификация»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Повышение квалификации «Селекция многолетних культур»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14AEC8F-7C88-3DA0-FA42-EA8B4B4826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0150" y="48677"/>
            <a:ext cx="780318" cy="6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85008"/>
            <a:ext cx="10515600" cy="73627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План развития селекционного центра на 2023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1340977"/>
            <a:ext cx="10515600" cy="14224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Планируемые мероприятия: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Проведение научных исследований и разработка новых технологий в области селекции, выполняемые за счет средств из внебюджетных источников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831850" y="3002108"/>
            <a:ext cx="10515600" cy="2663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Планируемые результаты: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Выделение наиболее продуктивных форм маслины столового направления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Протоколы </a:t>
            </a:r>
            <a:r>
              <a:rPr lang="ru-RU" dirty="0" err="1">
                <a:solidFill>
                  <a:schemeClr val="tx1"/>
                </a:solidFill>
              </a:rPr>
              <a:t>криосохранения</a:t>
            </a:r>
            <a:r>
              <a:rPr lang="ru-RU" dirty="0">
                <a:solidFill>
                  <a:schemeClr val="tx1"/>
                </a:solidFill>
              </a:rPr>
              <a:t> исследуемых сортов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Интродукция перспективных форм маслины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Внесение в реестр селекционных достижений </a:t>
            </a:r>
            <a:r>
              <a:rPr lang="ru-RU" dirty="0" smtClean="0">
                <a:solidFill>
                  <a:schemeClr val="tx1"/>
                </a:solidFill>
              </a:rPr>
              <a:t>1 </a:t>
            </a:r>
            <a:r>
              <a:rPr lang="ru-RU" dirty="0">
                <a:solidFill>
                  <a:schemeClr val="tx1"/>
                </a:solidFill>
              </a:rPr>
              <a:t>сорта маслины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83B10579-0E5A-A5F4-E456-69E0B70F83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0150" y="48677"/>
            <a:ext cx="780318" cy="6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3132"/>
            <a:ext cx="10515600" cy="795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Техника и оборудование, приобретенные в 2022 году за счет средств гранта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09" y="2975343"/>
            <a:ext cx="1591194" cy="1237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74" y="4551034"/>
            <a:ext cx="1591194" cy="12375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09" y="4551034"/>
            <a:ext cx="1591194" cy="1237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23" y="4517328"/>
            <a:ext cx="1591194" cy="1237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684" y="4551034"/>
            <a:ext cx="1591194" cy="123759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280705"/>
              </p:ext>
            </p:extLst>
          </p:nvPr>
        </p:nvGraphicFramePr>
        <p:xfrm>
          <a:off x="831850" y="1203030"/>
          <a:ext cx="8375524" cy="30048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19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8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оборудования/техники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Кол-во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Автомобиль грузовой ГАЗ-A22R33 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ГАЗель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» NЕXT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бортовой с КМУ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Amco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Veba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Плуг Т-101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Прицеп платформа 898213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2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Опрыскиватель </a:t>
                      </a:r>
                      <a:r>
                        <a:rPr lang="ru-RU" sz="1600" b="0" u="none" strike="noStrike" kern="1200" baseline="0" dirty="0" err="1">
                          <a:solidFill>
                            <a:schemeClr val="dk1"/>
                          </a:solidFill>
                        </a:rPr>
                        <a:t>тракторныйполуприцепной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 штанговый ЗУБР ПШ2018 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Master (VIN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20.73.235)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Косилка </a:t>
                      </a:r>
                      <a:r>
                        <a:rPr lang="ru-RU" sz="1600" b="0" u="none" strike="noStrike" kern="1200" baseline="0" dirty="0" err="1">
                          <a:solidFill>
                            <a:schemeClr val="dk1"/>
                          </a:solidFill>
                        </a:rPr>
                        <a:t>измельчитель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 КРС 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Косилка </a:t>
                      </a:r>
                      <a:r>
                        <a:rPr lang="ru-RU" sz="1600" b="0" u="none" strike="noStrike" kern="1200" baseline="0" dirty="0" err="1">
                          <a:solidFill>
                            <a:schemeClr val="dk1"/>
                          </a:solidFill>
                        </a:rPr>
                        <a:t>измельчитель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 КРС-2-06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575321" y="1578634"/>
            <a:ext cx="1647736" cy="1241568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Фотография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оборудования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EFC877-9C18-3BD3-430E-BF08DA8A8D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2" y="4415760"/>
            <a:ext cx="3805122" cy="17432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DC623D-3E10-05FE-BD74-F5CDEB8B2B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"/>
          <a:stretch/>
        </p:blipFill>
        <p:spPr>
          <a:xfrm>
            <a:off x="4888269" y="4415761"/>
            <a:ext cx="1666921" cy="17432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7B4C65-A871-8B2B-192F-B9D5EBC950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3"/>
          <a:stretch/>
        </p:blipFill>
        <p:spPr>
          <a:xfrm>
            <a:off x="6838085" y="4415761"/>
            <a:ext cx="2180680" cy="17432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1A8E366-4514-B154-ED73-F1B6365B39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60" y="4400405"/>
            <a:ext cx="2076498" cy="17424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E85CAA6-5096-5532-36C4-04659FACD6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98" y="1223922"/>
            <a:ext cx="2091360" cy="16080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F3BE1BE-041F-9A98-930F-FBC9DB7D5A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6" t="46868" r="23172" b="17172"/>
          <a:stretch/>
        </p:blipFill>
        <p:spPr>
          <a:xfrm>
            <a:off x="9286798" y="2975343"/>
            <a:ext cx="2091360" cy="1261066"/>
          </a:xfrm>
          <a:prstGeom prst="rect">
            <a:avLst/>
          </a:prstGeom>
        </p:spPr>
      </p:pic>
      <p:pic>
        <p:nvPicPr>
          <p:cNvPr id="17" name="object 5">
            <a:extLst>
              <a:ext uri="{FF2B5EF4-FFF2-40B4-BE49-F238E27FC236}">
                <a16:creationId xmlns:a16="http://schemas.microsoft.com/office/drawing/2014/main" id="{26573C9A-64FB-9441-FCEB-9518277C7F3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60150" y="48677"/>
            <a:ext cx="780318" cy="6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3132"/>
            <a:ext cx="10515600" cy="795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Техника и оборудование, приобретенные в 2022 году за счет средств гранта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09" y="2975343"/>
            <a:ext cx="1591194" cy="1237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74" y="4551034"/>
            <a:ext cx="1591194" cy="12375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09" y="4551034"/>
            <a:ext cx="1591194" cy="1237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23" y="4517328"/>
            <a:ext cx="1591194" cy="1237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684" y="4551034"/>
            <a:ext cx="1591194" cy="123759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053535"/>
              </p:ext>
            </p:extLst>
          </p:nvPr>
        </p:nvGraphicFramePr>
        <p:xfrm>
          <a:off x="831850" y="1406876"/>
          <a:ext cx="8375524" cy="2595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4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оборудования/техники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Кол-во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 err="1">
                          <a:solidFill>
                            <a:schemeClr val="dk1"/>
                          </a:solidFill>
                        </a:rPr>
                        <a:t>Почвофреза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 Уралец 1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GQN-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160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Многофункциональная фреза для сада и виноградника БЛ-160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Мотоблок </a:t>
                      </a:r>
                      <a:r>
                        <a:rPr lang="en-US" sz="1600" b="0" u="none" strike="noStrike" kern="1200" baseline="0" dirty="0" err="1">
                          <a:solidFill>
                            <a:schemeClr val="dk1"/>
                          </a:solidFill>
                        </a:rPr>
                        <a:t>Workmaster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МБ-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6D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Мотоблок </a:t>
                      </a:r>
                      <a:r>
                        <a:rPr lang="en-US" sz="1600" b="0" u="none" strike="noStrike" kern="1200" baseline="0" dirty="0" err="1">
                          <a:solidFill>
                            <a:schemeClr val="dk1"/>
                          </a:solidFill>
                        </a:rPr>
                        <a:t>Workmaster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МБ-9Р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Опрыскиватель 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Makita PM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7650H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 err="1">
                          <a:solidFill>
                            <a:schemeClr val="dk1"/>
                          </a:solidFill>
                        </a:rPr>
                        <a:t>Тример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 бензиновый 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DDE GB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 520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3C95EA-82E7-E10C-8EAC-7EC03D31C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07" y="4212938"/>
            <a:ext cx="3122964" cy="17425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8661D2-DBC5-CFB8-8325-646ECC2892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7" b="9916"/>
          <a:stretch/>
        </p:blipFill>
        <p:spPr>
          <a:xfrm>
            <a:off x="7145019" y="4132227"/>
            <a:ext cx="2120934" cy="18232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5587A6-9A8C-6F94-EA2E-CF16D6FFE694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9" t="11583" r="26162" b="21347"/>
          <a:stretch/>
        </p:blipFill>
        <p:spPr>
          <a:xfrm>
            <a:off x="9522272" y="2943800"/>
            <a:ext cx="1738800" cy="14652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8D4C5F3-EC2A-2E53-4318-47840A0B44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81" y="4211622"/>
            <a:ext cx="2719719" cy="17438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AB4B8BB-1EF9-4CD8-BC90-3829312DF221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630" y="1406876"/>
            <a:ext cx="1738442" cy="14652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B9D41F-697D-F7DA-280F-F5E520D4757F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7"/>
          <a:stretch/>
        </p:blipFill>
        <p:spPr>
          <a:xfrm>
            <a:off x="9522272" y="4480724"/>
            <a:ext cx="1738800" cy="1463938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ECA76AE5-F74C-E6B3-55AE-9B55D00591C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60150" y="48677"/>
            <a:ext cx="780318" cy="6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3132"/>
            <a:ext cx="10515600" cy="795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Техника и оборудование, приобретенные в 2022 году за счет средств гранта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09" y="2975343"/>
            <a:ext cx="1591194" cy="1237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74" y="4551034"/>
            <a:ext cx="1591194" cy="12375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09" y="4551034"/>
            <a:ext cx="1591194" cy="1237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23" y="4517328"/>
            <a:ext cx="1591194" cy="1237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684" y="4551034"/>
            <a:ext cx="1591194" cy="123759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06876"/>
            <a:ext cx="10515600" cy="4649540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44218"/>
              </p:ext>
            </p:extLst>
          </p:nvPr>
        </p:nvGraphicFramePr>
        <p:xfrm>
          <a:off x="831850" y="1406876"/>
          <a:ext cx="8375524" cy="2595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4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оборудования/техники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Кол-во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Борона дисковая БПД-5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MW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Борона прицепная БДФП-3,1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Борона БНД-1,7 для трактора МТЗ-320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Оборудование для затенения теплиц </a:t>
                      </a:r>
                      <a:r>
                        <a:rPr lang="en-US" sz="1600" b="0" u="none" strike="noStrike" kern="1200" baseline="0" dirty="0" err="1">
                          <a:solidFill>
                            <a:schemeClr val="dk1"/>
                          </a:solidFill>
                        </a:rPr>
                        <a:t>nethouse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ru-RU" sz="1600" b="0" u="none" strike="noStrike" kern="1200" baseline="0" dirty="0" err="1">
                          <a:solidFill>
                            <a:schemeClr val="dk1"/>
                          </a:solidFill>
                        </a:rPr>
                        <a:t>притенки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Система кондиционирования теплиц Бирюса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Система вентиляции теплиц ВО 5,6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575321" y="1578634"/>
            <a:ext cx="1647736" cy="1241568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Фотография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оборудования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89FDD8-98C0-C97C-0E61-A0AD5783F0F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48" y="2975980"/>
            <a:ext cx="1977014" cy="1425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91BBA3-3AA5-7960-EC1A-F373EE464EF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07" y="4557357"/>
            <a:ext cx="2005755" cy="1425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F687500-D50C-6A3C-EAF7-26F3ECA100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25261" r="10571" b="23705"/>
          <a:stretch/>
        </p:blipFill>
        <p:spPr>
          <a:xfrm>
            <a:off x="9430611" y="1393203"/>
            <a:ext cx="1959951" cy="1427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01DFB2-1C26-5CC9-EA68-5AF5A1558E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6" y="4137121"/>
            <a:ext cx="2708960" cy="18458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EA6928-C628-F3F0-B1FF-AFC330A1CA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/>
          <a:stretch/>
        </p:blipFill>
        <p:spPr>
          <a:xfrm>
            <a:off x="3773298" y="4136157"/>
            <a:ext cx="3045274" cy="18468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51C10A-8F47-027B-1AE2-D2A378804C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t="30303"/>
          <a:stretch/>
        </p:blipFill>
        <p:spPr>
          <a:xfrm>
            <a:off x="7058365" y="4136157"/>
            <a:ext cx="2156556" cy="1846800"/>
          </a:xfrm>
          <a:prstGeom prst="rect">
            <a:avLst/>
          </a:prstGeom>
        </p:spPr>
      </p:pic>
      <p:pic>
        <p:nvPicPr>
          <p:cNvPr id="17" name="object 5">
            <a:extLst>
              <a:ext uri="{FF2B5EF4-FFF2-40B4-BE49-F238E27FC236}">
                <a16:creationId xmlns:a16="http://schemas.microsoft.com/office/drawing/2014/main" id="{99A27A53-274F-7282-F6EA-8932F1F92FD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60150" y="48677"/>
            <a:ext cx="780318" cy="6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3132"/>
            <a:ext cx="10515600" cy="795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Техника и оборудование, приобретенные в 2022 году за счет средств гранта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09" y="2975343"/>
            <a:ext cx="1591194" cy="1237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74" y="4551034"/>
            <a:ext cx="1591194" cy="12375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09" y="4551034"/>
            <a:ext cx="1591194" cy="1237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23" y="4517328"/>
            <a:ext cx="1591194" cy="1237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684" y="4551034"/>
            <a:ext cx="1591194" cy="123759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06876"/>
            <a:ext cx="10515600" cy="4649540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128944"/>
              </p:ext>
            </p:extLst>
          </p:nvPr>
        </p:nvGraphicFramePr>
        <p:xfrm>
          <a:off x="831850" y="1406876"/>
          <a:ext cx="8375524" cy="2595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4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оборудования/техники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Кол-во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Шкаф сушильный ШС-80-01 СПУ мод. 2004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Мешалка магнитная ММ-135П с подогревом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Ультразвуковая ванна (мойка) </a:t>
                      </a:r>
                      <a:r>
                        <a:rPr lang="en-US" sz="1600" b="0" u="none" strike="noStrike" kern="1200" baseline="0" dirty="0" err="1">
                          <a:solidFill>
                            <a:schemeClr val="dk1"/>
                          </a:solidFill>
                        </a:rPr>
                        <a:t>Stegler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 6DT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Муфельная печь ЭКПС-5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Холодильник комбинированный лабораторный ХЛ-340 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«POZIS»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Насос вакуумный мембранный 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Welch MPC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301Z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575321" y="1578634"/>
            <a:ext cx="1647736" cy="1241568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Фотография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оборудования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4A4E3C-03D9-CDF2-CB2D-E2A11C76E97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771" y="4352910"/>
            <a:ext cx="1875600" cy="1681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F2B4D6-778E-32EC-5BBA-EFB1C8CF4EC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14546" r="6364" b="4647"/>
          <a:stretch/>
        </p:blipFill>
        <p:spPr>
          <a:xfrm>
            <a:off x="1259174" y="4291716"/>
            <a:ext cx="2502787" cy="1756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52E8FD-1B23-1961-6248-527854D273D4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6" t="4713" r="22727" b="3300"/>
          <a:stretch/>
        </p:blipFill>
        <p:spPr>
          <a:xfrm>
            <a:off x="7045881" y="4291716"/>
            <a:ext cx="1875600" cy="17531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CB0ADE-9F42-81B8-0C8B-1C535939142B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5" t="8485" r="10707"/>
          <a:stretch/>
        </p:blipFill>
        <p:spPr>
          <a:xfrm>
            <a:off x="9428735" y="2903185"/>
            <a:ext cx="1873636" cy="13933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673724-A12C-1B81-A360-B56401204169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0"/>
          <a:stretch/>
        </p:blipFill>
        <p:spPr>
          <a:xfrm>
            <a:off x="4311556" y="4291716"/>
            <a:ext cx="2184729" cy="17568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E09F09D-4EF2-D288-3ADA-84C523F54C1C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r="10909" b="8687"/>
          <a:stretch/>
        </p:blipFill>
        <p:spPr>
          <a:xfrm>
            <a:off x="9428735" y="1472202"/>
            <a:ext cx="1873636" cy="1374642"/>
          </a:xfrm>
          <a:prstGeom prst="rect">
            <a:avLst/>
          </a:prstGeom>
        </p:spPr>
      </p:pic>
      <p:pic>
        <p:nvPicPr>
          <p:cNvPr id="17" name="object 5">
            <a:extLst>
              <a:ext uri="{FF2B5EF4-FFF2-40B4-BE49-F238E27FC236}">
                <a16:creationId xmlns:a16="http://schemas.microsoft.com/office/drawing/2014/main" id="{9CDBA516-A809-5501-37CA-CDD3A14E1A7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60150" y="48677"/>
            <a:ext cx="780318" cy="6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3132"/>
            <a:ext cx="10515600" cy="795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Техника и оборудование, приобретенные в 2022 году за счет средств гранта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09" y="2975343"/>
            <a:ext cx="1591194" cy="1237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74" y="4551034"/>
            <a:ext cx="1591194" cy="12375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09" y="4551034"/>
            <a:ext cx="1591194" cy="1237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23" y="4517328"/>
            <a:ext cx="1591194" cy="1237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684" y="4551034"/>
            <a:ext cx="1591194" cy="123759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06876"/>
            <a:ext cx="10515600" cy="4649540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677910"/>
              </p:ext>
            </p:extLst>
          </p:nvPr>
        </p:nvGraphicFramePr>
        <p:xfrm>
          <a:off x="831850" y="1406876"/>
          <a:ext cx="8375524" cy="2804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4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оборудования/техники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Кол-во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Центрифуга СН-50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Роторный испаритель 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RE-100S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Бокс </a:t>
                      </a:r>
                      <a:r>
                        <a:rPr lang="ru-RU" sz="1600" b="0" u="none" strike="noStrike" kern="1200" baseline="0" dirty="0" err="1">
                          <a:solidFill>
                            <a:schemeClr val="dk1"/>
                          </a:solidFill>
                        </a:rPr>
                        <a:t>абактериальной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 воздушной среды БАВнп-01-«Ламинар-С»-1,8 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LORICA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Термостат с функцией охлаждения и нагрева </a:t>
                      </a:r>
                      <a:r>
                        <a:rPr lang="en-US" sz="1600" b="0" u="none" strike="noStrike" kern="1200" baseline="0" dirty="0" err="1">
                          <a:solidFill>
                            <a:schemeClr val="dk1"/>
                          </a:solidFill>
                        </a:rPr>
                        <a:t>Biosan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CH-100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 err="1">
                          <a:solidFill>
                            <a:schemeClr val="dk1"/>
                          </a:solidFill>
                        </a:rPr>
                        <a:t>Микроцентрифуга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600" b="0" u="none" strike="noStrike" kern="1200" baseline="0" dirty="0" err="1">
                          <a:solidFill>
                            <a:schemeClr val="dk1"/>
                          </a:solidFill>
                        </a:rPr>
                        <a:t>Циклотемп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 901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strike="noStrike" kern="1200" baseline="0" dirty="0" err="1">
                          <a:solidFill>
                            <a:schemeClr val="dk1"/>
                          </a:solidFill>
                        </a:rPr>
                        <a:t>Термошейкер</a:t>
                      </a:r>
                      <a:r>
                        <a:rPr lang="ru-RU" sz="1600" b="0" u="none" strike="noStrike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600" b="0" u="none" strike="noStrike" kern="1200" baseline="0" dirty="0">
                          <a:solidFill>
                            <a:schemeClr val="dk1"/>
                          </a:solidFill>
                        </a:rPr>
                        <a:t>TS-100C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575321" y="1578634"/>
            <a:ext cx="1647736" cy="1241568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Фотография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оборудования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A8C2D8-E6E7-55FC-054E-2FFEFCB7D0E9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8" t="14719" r="28864" b="23975"/>
          <a:stretch/>
        </p:blipFill>
        <p:spPr>
          <a:xfrm>
            <a:off x="9525909" y="4517328"/>
            <a:ext cx="1713257" cy="14544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366377-0AAB-E2B1-3F8E-A433744FD3EC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29359" r="40101" b="27139"/>
          <a:stretch/>
        </p:blipFill>
        <p:spPr>
          <a:xfrm>
            <a:off x="9525909" y="2970410"/>
            <a:ext cx="1759345" cy="14544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851B5E-99E5-5D63-9ED1-C895BF9B85EC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9" t="11789" r="23828" b="25839"/>
          <a:stretch/>
        </p:blipFill>
        <p:spPr>
          <a:xfrm>
            <a:off x="9525910" y="1423492"/>
            <a:ext cx="1759344" cy="145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AAD2B9-4BA3-CE4A-FF8F-6F092492B9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r="7425"/>
          <a:stretch/>
        </p:blipFill>
        <p:spPr>
          <a:xfrm>
            <a:off x="4233766" y="4326538"/>
            <a:ext cx="2304815" cy="16452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5D0969-AC82-AA7D-E064-6B3C905DB7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6" r="19292" b="22424"/>
          <a:stretch/>
        </p:blipFill>
        <p:spPr>
          <a:xfrm>
            <a:off x="1984884" y="4325402"/>
            <a:ext cx="1540633" cy="16463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65BCE0-A78C-0213-C6F4-6078E76D10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31" y="4326538"/>
            <a:ext cx="1730151" cy="1645200"/>
          </a:xfrm>
          <a:prstGeom prst="rect">
            <a:avLst/>
          </a:prstGeom>
        </p:spPr>
      </p:pic>
      <p:pic>
        <p:nvPicPr>
          <p:cNvPr id="17" name="object 5">
            <a:extLst>
              <a:ext uri="{FF2B5EF4-FFF2-40B4-BE49-F238E27FC236}">
                <a16:creationId xmlns:a16="http://schemas.microsoft.com/office/drawing/2014/main" id="{DEBD3C09-49AD-65C1-D662-C7840AA885E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60150" y="48677"/>
            <a:ext cx="780318" cy="6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3132"/>
            <a:ext cx="10515600" cy="795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Техника и оборудование, приобретенные в 2022 году за счет средств гранта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09" y="2975343"/>
            <a:ext cx="1591194" cy="1237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74" y="4551034"/>
            <a:ext cx="1591194" cy="12375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09" y="4551034"/>
            <a:ext cx="1591194" cy="1237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23" y="4517328"/>
            <a:ext cx="1591194" cy="1237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684" y="4551034"/>
            <a:ext cx="1591194" cy="123759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85390"/>
              </p:ext>
            </p:extLst>
          </p:nvPr>
        </p:nvGraphicFramePr>
        <p:xfrm>
          <a:off x="831850" y="1406876"/>
          <a:ext cx="8375524" cy="2392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4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оборудования/техники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Кол-во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Шкаф стерильного хранения с распашными дверями и лампами УФО БАВнп-01-"Ламинар-С"-1,2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Камера для горизонтального электрофореза </a:t>
                      </a:r>
                      <a:r>
                        <a:rPr lang="en-US" sz="1800" b="0" u="none" strike="noStrike" kern="1200" baseline="0" dirty="0" err="1">
                          <a:solidFill>
                            <a:schemeClr val="dk1"/>
                          </a:solidFill>
                        </a:rPr>
                        <a:t>XinDNA</a:t>
                      </a: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,</a:t>
                      </a: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b="0" u="none" strike="noStrike" kern="1200" baseline="0" dirty="0" err="1">
                          <a:solidFill>
                            <a:schemeClr val="dk1"/>
                          </a:solidFill>
                        </a:rPr>
                        <a:t>Clinx</a:t>
                      </a: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Science Instruments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Весы электронные СЕ224-С+ фирмы "</a:t>
                      </a:r>
                      <a:r>
                        <a:rPr lang="ru-RU" sz="1800" b="0" u="none" strike="noStrike" kern="1200" baseline="0" dirty="0" err="1">
                          <a:solidFill>
                            <a:schemeClr val="dk1"/>
                          </a:solidFill>
                        </a:rPr>
                        <a:t>Сартогосм</a:t>
                      </a: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"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Источник питания </a:t>
                      </a: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XinPOWER-300 Basic Power</a:t>
                      </a:r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Supply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575321" y="1578634"/>
            <a:ext cx="1647736" cy="1241568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Фотография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оборудования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53FAC2-019C-2912-919A-A2FFFC68BC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0" b="5454"/>
          <a:stretch/>
        </p:blipFill>
        <p:spPr>
          <a:xfrm>
            <a:off x="1084112" y="3924509"/>
            <a:ext cx="2568641" cy="19355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2C2600-3618-67FC-8282-BE8DC543FF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28687" r="21088" b="15286"/>
          <a:stretch/>
        </p:blipFill>
        <p:spPr>
          <a:xfrm>
            <a:off x="7186956" y="3923278"/>
            <a:ext cx="1775202" cy="1936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D4FA06-051B-654E-8B22-EE6D4C38E8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4" t="20067" r="8699" b="54613"/>
          <a:stretch/>
        </p:blipFill>
        <p:spPr>
          <a:xfrm>
            <a:off x="4096335" y="3923278"/>
            <a:ext cx="2647040" cy="1936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F818FB-EDC1-18A2-35CC-BEFFEDCAB7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93" y="1578635"/>
            <a:ext cx="1907400" cy="428144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DB834A0E-A03A-27AF-39AF-701BBA79AA2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60150" y="48677"/>
            <a:ext cx="780318" cy="6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3132"/>
            <a:ext cx="10515600" cy="795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Техника и оборудование, приобретенные в 202</a:t>
            </a:r>
            <a:r>
              <a:rPr lang="en-US" sz="2400" b="1" dirty="0"/>
              <a:t>2</a:t>
            </a:r>
            <a:r>
              <a:rPr lang="ru-RU" sz="2400" b="1" dirty="0"/>
              <a:t> году за счет </a:t>
            </a:r>
            <a:br>
              <a:rPr lang="ru-RU" sz="2400" b="1" dirty="0"/>
            </a:br>
            <a:r>
              <a:rPr lang="ru-RU" sz="2400" b="1" dirty="0"/>
              <a:t>внебюджетных средств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09" y="2975343"/>
            <a:ext cx="1591194" cy="1237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74" y="4551034"/>
            <a:ext cx="1591194" cy="12375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09" y="4551034"/>
            <a:ext cx="1591194" cy="1237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23" y="4517328"/>
            <a:ext cx="1591194" cy="1237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684" y="4551034"/>
            <a:ext cx="1591194" cy="123759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61538"/>
              </p:ext>
            </p:extLst>
          </p:nvPr>
        </p:nvGraphicFramePr>
        <p:xfrm>
          <a:off x="831850" y="1406876"/>
          <a:ext cx="8384578" cy="28009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5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92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Наименование приобретенного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оборудования/техники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Кол-во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Спектрофотометр ПЭ-5300 ВИ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Стереомикроскоп МСП-2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u="none" strike="noStrike" kern="1200" baseline="0" dirty="0">
                          <a:solidFill>
                            <a:schemeClr val="dk1"/>
                          </a:solidFill>
                        </a:rPr>
                        <a:t>Настенная сплит-система </a:t>
                      </a:r>
                      <a:r>
                        <a:rPr lang="en-US" sz="1800" b="0" u="none" strike="noStrike" kern="1200" baseline="0" dirty="0" err="1">
                          <a:solidFill>
                            <a:schemeClr val="dk1"/>
                          </a:solidFill>
                        </a:rPr>
                        <a:t>Daichi</a:t>
                      </a: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 24000 BTU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Насос многоступенчатый LEO 4ECm80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Контроллер давления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Italtecnica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Brio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Циркуляционный насос PUMPMAN GRS 40/10F-M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575321" y="1578634"/>
            <a:ext cx="1647736" cy="1241568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Фотография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оборудования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088678-CC73-B459-DCD6-DEFB6BF77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4" t="15518" r="34137" b="16364"/>
          <a:stretch/>
        </p:blipFill>
        <p:spPr>
          <a:xfrm>
            <a:off x="7294592" y="4336225"/>
            <a:ext cx="1640148" cy="1645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EA26CC-23BE-D3DB-0BBC-946FA23FF2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92" y="4337836"/>
            <a:ext cx="2163969" cy="16435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049FAB-A174-C676-CB6E-296FD747F6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3"/>
          <a:stretch/>
        </p:blipFill>
        <p:spPr>
          <a:xfrm>
            <a:off x="4001438" y="4336225"/>
            <a:ext cx="2852778" cy="16452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C6918-46EE-2657-5C39-FB3ED14A30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8061" r="26802" b="2555"/>
          <a:stretch/>
        </p:blipFill>
        <p:spPr>
          <a:xfrm>
            <a:off x="9525909" y="4336225"/>
            <a:ext cx="1706367" cy="16452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FAF540-2B6A-68A2-9DF4-508A112FB4AC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26397" r="19652" b="15421"/>
          <a:stretch/>
        </p:blipFill>
        <p:spPr>
          <a:xfrm>
            <a:off x="9525909" y="2959371"/>
            <a:ext cx="1706367" cy="13123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408343-3281-D895-76D6-9CAE4A1C70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16431" r="14264" b="10572"/>
          <a:stretch/>
        </p:blipFill>
        <p:spPr>
          <a:xfrm>
            <a:off x="9525909" y="1503942"/>
            <a:ext cx="1706367" cy="1390952"/>
          </a:xfrm>
          <a:prstGeom prst="rect">
            <a:avLst/>
          </a:prstGeom>
        </p:spPr>
      </p:pic>
      <p:pic>
        <p:nvPicPr>
          <p:cNvPr id="17" name="object 5">
            <a:extLst>
              <a:ext uri="{FF2B5EF4-FFF2-40B4-BE49-F238E27FC236}">
                <a16:creationId xmlns:a16="http://schemas.microsoft.com/office/drawing/2014/main" id="{CBC3F9EE-0833-B8B1-6777-3138925B8F0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60150" y="48677"/>
            <a:ext cx="780318" cy="6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3132"/>
            <a:ext cx="10515600" cy="7956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Выполнение запланированных мероприятий в 2022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70889"/>
              </p:ext>
            </p:extLst>
          </p:nvPr>
        </p:nvGraphicFramePr>
        <p:xfrm>
          <a:off x="831849" y="1379679"/>
          <a:ext cx="10267699" cy="45211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5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3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759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Запланировано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Фактическое исполнение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Мероприятия по приобретению селекционной и животноводческой техники, лабораторного оборудования для создания и внедрения современных технологий, выполняемые за счет средств гранта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Приобретено 34 наименования техники и оборудования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Мероприятия по приобретению селекционной и животноводческой техники, лабораторного оборудования для создания и внедрения современных технологий, выполняемые за счет средств из внебюджетных источников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Приобретено 6 наименований техники и оборудования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Мероприятия по подготовке высококвалифицированных кадров для агропромышленного комплекса, необходимых для реализации мероприятий программы создания и развития центра за счет средств гранта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Осуществлена подготовка 6 сотрудников центра по программе повышения квалификации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57834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Мероприятия по подготовке высококвалифицированных кадров для 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агропромышленного комплекса, необходимых для реализации мероприятий программы создания и развития центра за счет средств из внебюджетных источников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Осуществлена подготовка 7 сотрудников центра по программе повышения квалификации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ject 5">
            <a:extLst>
              <a:ext uri="{FF2B5EF4-FFF2-40B4-BE49-F238E27FC236}">
                <a16:creationId xmlns:a16="http://schemas.microsoft.com/office/drawing/2014/main" id="{CF1B5AEA-B807-2EE8-5E62-AEDFEA93D8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0150" y="48677"/>
            <a:ext cx="780318" cy="6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991</Words>
  <Application>Microsoft Office PowerPoint</Application>
  <PresentationFormat>Широкоэкранный</PresentationFormat>
  <Paragraphs>233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Селекционно-семеноводческий центр  субтропических плодовых культур </vt:lpstr>
      <vt:lpstr>Техника и оборудование, приобретенные в 2022 году за счет средств гранта </vt:lpstr>
      <vt:lpstr>Техника и оборудование, приобретенные в 2022 году за счет средств гранта </vt:lpstr>
      <vt:lpstr>Техника и оборудование, приобретенные в 2022 году за счет средств гранта </vt:lpstr>
      <vt:lpstr>Техника и оборудование, приобретенные в 2022 году за счет средств гранта </vt:lpstr>
      <vt:lpstr>Техника и оборудование, приобретенные в 2022 году за счет средств гранта </vt:lpstr>
      <vt:lpstr>Техника и оборудование, приобретенные в 2022 году за счет средств гранта </vt:lpstr>
      <vt:lpstr>Техника и оборудование, приобретенные в 2022 году за счет  внебюджетных средств</vt:lpstr>
      <vt:lpstr>Выполнение запланированных мероприятий в 2022 году</vt:lpstr>
      <vt:lpstr>Выполнение запланированных мероприятий в 2022 году</vt:lpstr>
      <vt:lpstr>Коммерциализация и трансфер технологий</vt:lpstr>
      <vt:lpstr>План развития селекционного центра на 2023 год</vt:lpstr>
      <vt:lpstr>План развития селекционного центра на 2023 год</vt:lpstr>
      <vt:lpstr>План развития селекционного центра на 2023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к совещанию   по вопросам реализации подпрограммы  «Развитие селекции и семеноводства картофеля в Российской Федерации» Федеральной научно-технической программы развития сельского хозяйства на 2017-2030 годы</dc:title>
  <dc:creator>Пешехонова Юлия Сергеевна</dc:creator>
  <cp:lastModifiedBy>Дмитрий Ермолин</cp:lastModifiedBy>
  <cp:revision>44</cp:revision>
  <dcterms:created xsi:type="dcterms:W3CDTF">2022-12-13T09:04:50Z</dcterms:created>
  <dcterms:modified xsi:type="dcterms:W3CDTF">2023-02-16T11:10:26Z</dcterms:modified>
</cp:coreProperties>
</file>